
<file path=[Content_Types].xml><?xml version="1.0" encoding="utf-8"?>
<Types xmlns="http://schemas.openxmlformats.org/package/2006/content-types">
  <Default Extension="xml" ContentType="application/xml"/>
  <Default Extension="jpeg" ContentType="image/jpeg"/>
  <Default Extension="png" ContentType="image/pn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5" r:id="rId2"/>
    <p:sldId id="256" r:id="rId3"/>
    <p:sldId id="257" r:id="rId4"/>
    <p:sldId id="258" r:id="rId5"/>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8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8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8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8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8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8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8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8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1E0C"/>
    <a:srgbClr val="293315"/>
    <a:srgbClr val="6E7E3F"/>
    <a:srgbClr val="089A37"/>
    <a:srgbClr val="0BAC3E"/>
    <a:srgbClr val="0096D6"/>
    <a:srgbClr val="FFCC3E"/>
    <a:srgbClr val="E02A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934" autoAdjust="0"/>
  </p:normalViewPr>
  <p:slideViewPr>
    <p:cSldViewPr snapToGrid="0">
      <p:cViewPr varScale="1">
        <p:scale>
          <a:sx n="72" d="100"/>
          <a:sy n="72" d="100"/>
        </p:scale>
        <p:origin x="-237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4" Type="http://schemas.openxmlformats.org/officeDocument/2006/relationships/slide" Target="slides/slide3.xml"/><Relationship Id="rId10" Type="http://schemas.openxmlformats.org/officeDocument/2006/relationships/theme" Target="theme/theme1.xml"/><Relationship Id="rId5" Type="http://schemas.openxmlformats.org/officeDocument/2006/relationships/slide" Target="slides/slide4.xml"/><Relationship Id="rId7" Type="http://schemas.openxmlformats.org/officeDocument/2006/relationships/printerSettings" Target="printerSettings/printerSettings1.bin"/><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viewProps" Target="viewProps.xml"/><Relationship Id="rId3" Type="http://schemas.openxmlformats.org/officeDocument/2006/relationships/slide" Target="slides/slide2.xml"/><Relationship Id="rId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16FC6-367F-40BF-8FB3-EAE8FB021A75}" type="datetimeFigureOut">
              <a:rPr lang="en-US" smtClean="0"/>
              <a:t>10/28/11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972889-AEB8-4195-816B-E8C566FEA8C6}" type="slidenum">
              <a:rPr lang="en-US" smtClean="0"/>
              <a:t>‹#›</a:t>
            </a:fld>
            <a:endParaRPr lang="en-US"/>
          </a:p>
        </p:txBody>
      </p:sp>
    </p:spTree>
    <p:extLst>
      <p:ext uri="{BB962C8B-B14F-4D97-AF65-F5344CB8AC3E}">
        <p14:creationId xmlns:p14="http://schemas.microsoft.com/office/powerpoint/2010/main" val="2388673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NOTES:</a:t>
            </a:r>
            <a:r>
              <a:rPr lang="en-GB" baseline="0" dirty="0" smtClean="0"/>
              <a:t> GRAPHICS</a:t>
            </a:r>
          </a:p>
          <a:p>
            <a:endParaRPr lang="en-GB" baseline="0" dirty="0" smtClean="0"/>
          </a:p>
          <a:p>
            <a:r>
              <a:rPr lang="en-GB" baseline="0" dirty="0" smtClean="0"/>
              <a:t>OK</a:t>
            </a:r>
            <a:endParaRPr lang="en-US" dirty="0" smtClean="0"/>
          </a:p>
          <a:p>
            <a:endParaRPr lang="en-US" dirty="0"/>
          </a:p>
        </p:txBody>
      </p:sp>
      <p:sp>
        <p:nvSpPr>
          <p:cNvPr id="4" name="Slide Number Placeholder 3"/>
          <p:cNvSpPr>
            <a:spLocks noGrp="1"/>
          </p:cNvSpPr>
          <p:nvPr>
            <p:ph type="sldNum" sz="quarter" idx="10"/>
          </p:nvPr>
        </p:nvSpPr>
        <p:spPr/>
        <p:txBody>
          <a:bodyPr/>
          <a:lstStyle/>
          <a:p>
            <a:fld id="{40972889-AEB8-4195-816B-E8C566FEA8C6}"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NOTES:</a:t>
            </a:r>
            <a:r>
              <a:rPr lang="en-GB" baseline="0" dirty="0" smtClean="0"/>
              <a:t> GRAPHICS</a:t>
            </a:r>
          </a:p>
          <a:p>
            <a:endParaRPr lang="en-GB" baseline="0" dirty="0" smtClean="0"/>
          </a:p>
          <a:p>
            <a:r>
              <a:rPr lang="en-GB" baseline="0" dirty="0" smtClean="0"/>
              <a:t>OK</a:t>
            </a:r>
            <a:endParaRPr lang="en-US" dirty="0" smtClean="0"/>
          </a:p>
          <a:p>
            <a:endParaRPr lang="en-US" dirty="0"/>
          </a:p>
        </p:txBody>
      </p:sp>
      <p:sp>
        <p:nvSpPr>
          <p:cNvPr id="4" name="Slide Number Placeholder 3"/>
          <p:cNvSpPr>
            <a:spLocks noGrp="1"/>
          </p:cNvSpPr>
          <p:nvPr>
            <p:ph type="sldNum" sz="quarter" idx="10"/>
          </p:nvPr>
        </p:nvSpPr>
        <p:spPr/>
        <p:txBody>
          <a:bodyPr/>
          <a:lstStyle/>
          <a:p>
            <a:fld id="{40972889-AEB8-4195-816B-E8C566FEA8C6}"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NOTES:</a:t>
            </a:r>
            <a:r>
              <a:rPr lang="en-GB" baseline="0" dirty="0" smtClean="0"/>
              <a:t> GRAPHICS</a:t>
            </a:r>
          </a:p>
          <a:p>
            <a:endParaRPr lang="en-GB" baseline="0" dirty="0" smtClean="0"/>
          </a:p>
          <a:p>
            <a:r>
              <a:rPr lang="en-GB" baseline="0" dirty="0" smtClean="0"/>
              <a:t>OK</a:t>
            </a:r>
            <a:endParaRPr lang="en-US" dirty="0" smtClean="0"/>
          </a:p>
          <a:p>
            <a:endParaRPr lang="en-US" dirty="0"/>
          </a:p>
        </p:txBody>
      </p:sp>
      <p:sp>
        <p:nvSpPr>
          <p:cNvPr id="4" name="Slide Number Placeholder 3"/>
          <p:cNvSpPr>
            <a:spLocks noGrp="1"/>
          </p:cNvSpPr>
          <p:nvPr>
            <p:ph type="sldNum" sz="quarter" idx="10"/>
          </p:nvPr>
        </p:nvSpPr>
        <p:spPr/>
        <p:txBody>
          <a:bodyPr/>
          <a:lstStyle/>
          <a:p>
            <a:fld id="{40972889-AEB8-4195-816B-E8C566FEA8C6}"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NOTES:</a:t>
            </a:r>
            <a:r>
              <a:rPr lang="en-GB" baseline="0" dirty="0" smtClean="0"/>
              <a:t> GRAPHICS</a:t>
            </a:r>
          </a:p>
          <a:p>
            <a:endParaRPr lang="en-GB" baseline="0" dirty="0" smtClean="0"/>
          </a:p>
          <a:p>
            <a:r>
              <a:rPr lang="en-GB" baseline="0" dirty="0" smtClean="0"/>
              <a:t>OK</a:t>
            </a:r>
            <a:endParaRPr lang="en-US" dirty="0" smtClean="0"/>
          </a:p>
          <a:p>
            <a:endParaRPr lang="en-US" dirty="0"/>
          </a:p>
        </p:txBody>
      </p:sp>
      <p:sp>
        <p:nvSpPr>
          <p:cNvPr id="4" name="Slide Number Placeholder 3"/>
          <p:cNvSpPr>
            <a:spLocks noGrp="1"/>
          </p:cNvSpPr>
          <p:nvPr>
            <p:ph type="sldNum" sz="quarter" idx="10"/>
          </p:nvPr>
        </p:nvSpPr>
        <p:spPr/>
        <p:txBody>
          <a:bodyPr/>
          <a:lstStyle/>
          <a:p>
            <a:fld id="{40972889-AEB8-4195-816B-E8C566FEA8C6}"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156A8CFA-88E3-4F8E-BDA7-790A813B9ECA}" type="datetimeFigureOut">
              <a:rPr lang="en-GB"/>
              <a:pPr/>
              <a:t>10/28/11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01E7B5D-B80D-4BC5-B304-47D596BCE613}"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2686B39C-13FF-4DFB-A0E8-39383789943F}" type="datetimeFigureOut">
              <a:rPr lang="en-GB"/>
              <a:pPr/>
              <a:t>10/28/11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AAAA027-3255-4AEA-947F-BF98B1487930}"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80E04C87-5EB1-47CC-ABD1-F355B7F4DE8A}" type="datetimeFigureOut">
              <a:rPr lang="en-GB"/>
              <a:pPr/>
              <a:t>10/28/11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B7A0B07-764A-4F29-8E3F-11871B06108A}"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C39BDC8A-55E8-42BD-853D-B2C0300C2448}" type="datetimeFigureOut">
              <a:rPr lang="en-GB"/>
              <a:pPr/>
              <a:t>10/28/11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6B484EA-5BDF-4501-8675-BFF60327FA18}"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8EB0C71-A1C4-4FBD-98FE-7B5C62F57238}" type="datetimeFigureOut">
              <a:rPr lang="en-GB"/>
              <a:pPr/>
              <a:t>10/28/11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735F73B-9D32-4A84-AB95-BDF8E83ABA36}"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86FC2829-1AD6-4520-AF5B-006BC610ADAB}" type="datetimeFigureOut">
              <a:rPr lang="en-GB"/>
              <a:pPr/>
              <a:t>10/28/11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685B7A13-7209-42A2-B569-67F457F2A488}"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33"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6EB88EF3-844C-4FF1-92E9-88AC244E2A8A}" type="datetimeFigureOut">
              <a:rPr lang="en-GB"/>
              <a:pPr/>
              <a:t>10/28/11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6B7DB756-50CC-4E90-8166-C84EBA164C89}"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1BB72D02-102E-4127-8A20-CA909110D842}" type="datetimeFigureOut">
              <a:rPr lang="en-GB"/>
              <a:pPr/>
              <a:t>10/28/11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62EE0D0-A785-45D6-B023-178904CECD0D}"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77FAC41-9514-40E6-AA94-CF885517CA00}" type="datetimeFigureOut">
              <a:rPr lang="en-GB"/>
              <a:pPr/>
              <a:t>10/28/11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1E65A5E5-3F0F-44E3-95C4-36F938D8C95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9" y="273053"/>
            <a:ext cx="3008313" cy="1162051"/>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9"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D491408-9D7F-4617-BBE8-3482985F4790}" type="datetimeFigureOut">
              <a:rPr lang="en-GB"/>
              <a:pPr/>
              <a:t>10/28/11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2CDE4211-A02C-4E11-98EA-394EA0B84936}"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40"/>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3EAA5A4-D31D-42BA-BAAB-0CDBA770F410}" type="datetimeFigureOut">
              <a:rPr lang="en-GB"/>
              <a:pPr/>
              <a:t>10/28/11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75C67356-BC84-422A-8781-B3C09689CCD7}"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671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cs typeface="Arial" pitchFamily="34" charset="0"/>
              </a:defRPr>
            </a:lvl1pPr>
          </a:lstStyle>
          <a:p>
            <a:fld id="{8A002794-D179-45FA-B45B-F2A99FAD8ECC}" type="datetimeFigureOut">
              <a:rPr lang="en-GB"/>
              <a:pPr/>
              <a:t>10/28/11</a:t>
            </a:fld>
            <a:endParaRPr lang="en-GB"/>
          </a:p>
        </p:txBody>
      </p:sp>
      <p:sp>
        <p:nvSpPr>
          <p:cNvPr id="5" name="Footer Placeholder 4"/>
          <p:cNvSpPr>
            <a:spLocks noGrp="1"/>
          </p:cNvSpPr>
          <p:nvPr>
            <p:ph type="ftr" sz="quarter" idx="3"/>
          </p:nvPr>
        </p:nvSpPr>
        <p:spPr>
          <a:xfrm>
            <a:off x="3124200" y="6356350"/>
            <a:ext cx="2895600" cy="36671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0"/>
                <a:cs typeface="Arial"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671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fld id="{C6E664F3-5DEB-418C-8BED-A543A282CFA0}"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jpe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4" Type="http://schemas.openxmlformats.org/officeDocument/2006/relationships/image" Target="../media/image1.jpeg"/><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4.jpeg"/></Relationships>
</file>

<file path=ppt/slides/_rels/slide3.xml.rels><?xml version="1.0" encoding="UTF-8" standalone="yes"?>
<Relationships xmlns="http://schemas.openxmlformats.org/package/2006/relationships"><Relationship Id="rId6" Type="http://schemas.openxmlformats.org/officeDocument/2006/relationships/image" Target="../media/image7.jpeg"/><Relationship Id="rId4" Type="http://schemas.openxmlformats.org/officeDocument/2006/relationships/image" Target="../media/image5.jpeg"/><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1.jpeg"/><Relationship Id="rId5" Type="http://schemas.openxmlformats.org/officeDocument/2006/relationships/image" Target="../media/image6.jpeg"/></Relationships>
</file>

<file path=ppt/slides/_rels/slide4.xml.rels><?xml version="1.0" encoding="UTF-8" standalone="yes"?>
<Relationships xmlns="http://schemas.openxmlformats.org/package/2006/relationships"><Relationship Id="rId4" Type="http://schemas.openxmlformats.org/officeDocument/2006/relationships/image" Target="../media/image1.jpeg"/><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Box 1"/>
          <p:cNvSpPr txBox="1">
            <a:spLocks noChangeArrowheads="1"/>
          </p:cNvSpPr>
          <p:nvPr/>
        </p:nvSpPr>
        <p:spPr bwMode="auto">
          <a:xfrm>
            <a:off x="679450" y="1047750"/>
            <a:ext cx="7942263" cy="1349375"/>
          </a:xfrm>
          <a:prstGeom prst="rect">
            <a:avLst/>
          </a:prstGeom>
          <a:noFill/>
          <a:ln w="9525">
            <a:noFill/>
            <a:miter lim="800000"/>
            <a:headEnd/>
            <a:tailEnd/>
          </a:ln>
        </p:spPr>
        <p:txBody>
          <a:bodyPr>
            <a:spAutoFit/>
          </a:bodyPr>
          <a:lstStyle/>
          <a:p>
            <a:pPr>
              <a:lnSpc>
                <a:spcPct val="150000"/>
              </a:lnSpc>
              <a:spcAft>
                <a:spcPts val="1200"/>
              </a:spcAft>
            </a:pPr>
            <a:r>
              <a:rPr lang="en-GB" b="1"/>
              <a:t>Community Foundations Enable Accountable Local Ownership: An Example from Palestine</a:t>
            </a:r>
            <a:r>
              <a:rPr lang="en-US" b="1"/>
              <a:t> </a:t>
            </a:r>
            <a:endParaRPr lang="en-GB" b="1">
              <a:latin typeface="Arial Black" pitchFamily="34" charset="0"/>
            </a:endParaRPr>
          </a:p>
        </p:txBody>
      </p:sp>
      <p:sp>
        <p:nvSpPr>
          <p:cNvPr id="3" name="Rectangle 2"/>
          <p:cNvSpPr/>
          <p:nvPr/>
        </p:nvSpPr>
        <p:spPr>
          <a:xfrm>
            <a:off x="0" y="-26988"/>
            <a:ext cx="9144000" cy="3841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charset="0"/>
              <a:cs typeface="Arial" charset="0"/>
            </a:endParaRPr>
          </a:p>
        </p:txBody>
      </p:sp>
      <p:sp>
        <p:nvSpPr>
          <p:cNvPr id="13315" name="Rectangle 3"/>
          <p:cNvSpPr>
            <a:spLocks noChangeArrowheads="1"/>
          </p:cNvSpPr>
          <p:nvPr/>
        </p:nvSpPr>
        <p:spPr bwMode="auto">
          <a:xfrm>
            <a:off x="400050" y="57150"/>
            <a:ext cx="7058025" cy="246063"/>
          </a:xfrm>
          <a:prstGeom prst="rect">
            <a:avLst/>
          </a:prstGeom>
          <a:solidFill>
            <a:schemeClr val="bg1">
              <a:alpha val="0"/>
            </a:schemeClr>
          </a:solidFill>
          <a:ln w="9525">
            <a:noFill/>
            <a:miter lim="800000"/>
            <a:headEnd/>
            <a:tailEnd/>
          </a:ln>
        </p:spPr>
        <p:txBody>
          <a:bodyPr>
            <a:spAutoFit/>
          </a:bodyPr>
          <a:lstStyle/>
          <a:p>
            <a:pPr>
              <a:spcAft>
                <a:spcPts val="1200"/>
              </a:spcAft>
            </a:pPr>
            <a:r>
              <a:rPr lang="en-US" sz="1000" b="1">
                <a:solidFill>
                  <a:schemeClr val="bg1"/>
                </a:solidFill>
                <a:latin typeface="Arial Black" pitchFamily="34" charset="0"/>
              </a:rPr>
              <a:t>HLF4</a:t>
            </a:r>
            <a:r>
              <a:rPr lang="en-US" sz="1000" b="1">
                <a:solidFill>
                  <a:schemeClr val="bg1"/>
                </a:solidFill>
                <a:latin typeface="Calibri" pitchFamily="34" charset="0"/>
              </a:rPr>
              <a:t>  </a:t>
            </a:r>
            <a:r>
              <a:rPr lang="en-US" sz="1000">
                <a:solidFill>
                  <a:schemeClr val="bg1"/>
                </a:solidFill>
                <a:latin typeface="Arial Narrow" pitchFamily="34" charset="0"/>
              </a:rPr>
              <a:t>KNOWLEDGE AND INNOVATION SPACE</a:t>
            </a:r>
            <a:endParaRPr lang="en-GB" sz="1000">
              <a:solidFill>
                <a:schemeClr val="bg1"/>
              </a:solidFill>
              <a:latin typeface="Arial Narrow" pitchFamily="34" charset="0"/>
            </a:endParaRPr>
          </a:p>
        </p:txBody>
      </p:sp>
      <p:pic>
        <p:nvPicPr>
          <p:cNvPr id="13316" name="Picture 4" descr="hlfgraphic black.jpg"/>
          <p:cNvPicPr>
            <a:picLocks noChangeAspect="1"/>
          </p:cNvPicPr>
          <p:nvPr/>
        </p:nvPicPr>
        <p:blipFill>
          <a:blip r:embed="rId3" cstate="print"/>
          <a:srcRect/>
          <a:stretch>
            <a:fillRect/>
          </a:stretch>
        </p:blipFill>
        <p:spPr bwMode="auto">
          <a:xfrm>
            <a:off x="111125" y="19050"/>
            <a:ext cx="304800" cy="287338"/>
          </a:xfrm>
          <a:prstGeom prst="rect">
            <a:avLst/>
          </a:prstGeom>
          <a:noFill/>
          <a:ln w="9525">
            <a:noFill/>
            <a:miter lim="800000"/>
            <a:headEnd/>
            <a:tailEnd/>
          </a:ln>
        </p:spPr>
      </p:pic>
      <p:sp>
        <p:nvSpPr>
          <p:cNvPr id="13317" name="TextBox 5"/>
          <p:cNvSpPr txBox="1">
            <a:spLocks noChangeArrowheads="1"/>
          </p:cNvSpPr>
          <p:nvPr/>
        </p:nvSpPr>
        <p:spPr bwMode="auto">
          <a:xfrm>
            <a:off x="679450" y="2757488"/>
            <a:ext cx="7505700" cy="3662362"/>
          </a:xfrm>
          <a:prstGeom prst="rect">
            <a:avLst/>
          </a:prstGeom>
          <a:noFill/>
          <a:ln w="9525">
            <a:noFill/>
            <a:miter lim="800000"/>
            <a:headEnd/>
            <a:tailEnd/>
          </a:ln>
        </p:spPr>
        <p:txBody>
          <a:bodyPr>
            <a:spAutoFit/>
          </a:bodyPr>
          <a:lstStyle/>
          <a:p>
            <a:pPr>
              <a:spcAft>
                <a:spcPts val="1200"/>
              </a:spcAft>
            </a:pPr>
            <a:r>
              <a:rPr lang="en-US" sz="1800" b="1" dirty="0">
                <a:solidFill>
                  <a:srgbClr val="7F7F7F"/>
                </a:solidFill>
              </a:rPr>
              <a:t>Partners:</a:t>
            </a:r>
          </a:p>
          <a:p>
            <a:pPr>
              <a:spcAft>
                <a:spcPts val="1200"/>
              </a:spcAft>
            </a:pPr>
            <a:r>
              <a:rPr lang="en-US" sz="1800" b="1" dirty="0">
                <a:solidFill>
                  <a:srgbClr val="7F7F7F"/>
                </a:solidFill>
              </a:rPr>
              <a:t>Dalia Association, Palestine</a:t>
            </a:r>
            <a:r>
              <a:rPr lang="en-US" altLang="en-US" sz="1800" b="1" dirty="0">
                <a:solidFill>
                  <a:srgbClr val="7F7F7F"/>
                </a:solidFill>
              </a:rPr>
              <a:t>’</a:t>
            </a:r>
            <a:r>
              <a:rPr lang="en-US" sz="1800" b="1" dirty="0">
                <a:solidFill>
                  <a:srgbClr val="7F7F7F"/>
                </a:solidFill>
              </a:rPr>
              <a:t>s community foundation</a:t>
            </a:r>
          </a:p>
          <a:p>
            <a:pPr>
              <a:spcAft>
                <a:spcPts val="1200"/>
              </a:spcAft>
            </a:pPr>
            <a:r>
              <a:rPr lang="en-US" sz="1800" b="1" dirty="0">
                <a:solidFill>
                  <a:srgbClr val="7F7F7F"/>
                </a:solidFill>
              </a:rPr>
              <a:t>Local civil society</a:t>
            </a:r>
          </a:p>
          <a:p>
            <a:pPr>
              <a:spcAft>
                <a:spcPts val="1200"/>
              </a:spcAft>
            </a:pPr>
            <a:r>
              <a:rPr lang="en-US" sz="1800" b="1" dirty="0">
                <a:solidFill>
                  <a:srgbClr val="7F7F7F"/>
                </a:solidFill>
              </a:rPr>
              <a:t>Local communities</a:t>
            </a:r>
          </a:p>
          <a:p>
            <a:pPr>
              <a:spcAft>
                <a:spcPts val="1200"/>
              </a:spcAft>
            </a:pPr>
            <a:r>
              <a:rPr lang="en-US" sz="1800" b="1" dirty="0">
                <a:solidFill>
                  <a:srgbClr val="7F7F7F"/>
                </a:solidFill>
              </a:rPr>
              <a:t>International NGOs</a:t>
            </a:r>
          </a:p>
          <a:p>
            <a:pPr>
              <a:spcAft>
                <a:spcPts val="1200"/>
              </a:spcAft>
            </a:pPr>
            <a:r>
              <a:rPr lang="en-US" sz="1800" b="1" dirty="0">
                <a:solidFill>
                  <a:srgbClr val="7F7F7F"/>
                </a:solidFill>
              </a:rPr>
              <a:t>International donors</a:t>
            </a:r>
          </a:p>
          <a:p>
            <a:pPr>
              <a:spcAft>
                <a:spcPts val="1200"/>
              </a:spcAft>
            </a:pPr>
            <a:r>
              <a:rPr lang="en-US" sz="1800" b="1" dirty="0">
                <a:solidFill>
                  <a:srgbClr val="7F7F7F"/>
                </a:solidFill>
              </a:rPr>
              <a:t>Local private sector</a:t>
            </a:r>
          </a:p>
          <a:p>
            <a:pPr>
              <a:spcAft>
                <a:spcPts val="1200"/>
              </a:spcAft>
            </a:pPr>
            <a:r>
              <a:rPr lang="en-US" sz="1800" b="1" dirty="0">
                <a:solidFill>
                  <a:srgbClr val="7F7F7F"/>
                </a:solidFill>
              </a:rPr>
              <a:t>Diaspora </a:t>
            </a:r>
            <a:r>
              <a:rPr lang="en-GB" sz="1800" b="1" dirty="0">
                <a:solidFill>
                  <a:srgbClr val="7F7F7F"/>
                </a:solidFill>
              </a:rPr>
              <a:t/>
            </a:r>
            <a:br>
              <a:rPr lang="en-GB" sz="1800" b="1" dirty="0">
                <a:solidFill>
                  <a:srgbClr val="7F7F7F"/>
                </a:solidFill>
              </a:rPr>
            </a:br>
            <a:endParaRPr lang="en-US" sz="1800" b="1" dirty="0">
              <a:solidFill>
                <a:srgbClr val="7F7F7F"/>
              </a:solidFill>
            </a:endParaRPr>
          </a:p>
        </p:txBody>
      </p:sp>
      <p:pic>
        <p:nvPicPr>
          <p:cNvPr id="13318" name="Picture 6" descr="HLF4 logo english RGB lowres.jpg"/>
          <p:cNvPicPr>
            <a:picLocks noChangeAspect="1"/>
          </p:cNvPicPr>
          <p:nvPr/>
        </p:nvPicPr>
        <p:blipFill>
          <a:blip r:embed="rId4" cstate="print"/>
          <a:srcRect/>
          <a:stretch>
            <a:fillRect/>
          </a:stretch>
        </p:blipFill>
        <p:spPr bwMode="auto">
          <a:xfrm>
            <a:off x="6119813" y="5581650"/>
            <a:ext cx="2863850" cy="992188"/>
          </a:xfrm>
          <a:prstGeom prst="rect">
            <a:avLst/>
          </a:prstGeom>
          <a:noFill/>
          <a:ln w="9525">
            <a:noFill/>
            <a:miter lim="800000"/>
            <a:headEnd/>
            <a:tailEnd/>
          </a:ln>
        </p:spPr>
      </p:pic>
      <p:pic>
        <p:nvPicPr>
          <p:cNvPr id="2" name="Picture 1"/>
          <p:cNvPicPr>
            <a:picLocks noChangeAspect="1"/>
          </p:cNvPicPr>
          <p:nvPr/>
        </p:nvPicPr>
        <p:blipFill>
          <a:blip r:embed="rId5"/>
          <a:stretch>
            <a:fillRect/>
          </a:stretch>
        </p:blipFill>
        <p:spPr>
          <a:xfrm>
            <a:off x="4043555" y="6222674"/>
            <a:ext cx="1714500" cy="28575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 advClick="0" advTm="20000">
        <p:fade thruBlk="1"/>
      </p:transition>
    </mc:Choice>
    <mc:Fallback>
      <p:transition xmlns:p14="http://schemas.microsoft.com/office/powerpoint/2010/main" advClick="0" advTm="20000">
        <p:fade thruBlk="1"/>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 name="Rectangle 15"/>
          <p:cNvSpPr/>
          <p:nvPr/>
        </p:nvSpPr>
        <p:spPr>
          <a:xfrm>
            <a:off x="0" y="-26988"/>
            <a:ext cx="9144000" cy="3841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charset="0"/>
              <a:cs typeface="Arial" charset="0"/>
            </a:endParaRPr>
          </a:p>
        </p:txBody>
      </p:sp>
      <p:sp>
        <p:nvSpPr>
          <p:cNvPr id="14339" name="Rectangle 7"/>
          <p:cNvSpPr>
            <a:spLocks noChangeArrowheads="1"/>
          </p:cNvSpPr>
          <p:nvPr/>
        </p:nvSpPr>
        <p:spPr bwMode="auto">
          <a:xfrm>
            <a:off x="681516" y="365651"/>
            <a:ext cx="7980363" cy="1384995"/>
          </a:xfrm>
          <a:prstGeom prst="rect">
            <a:avLst/>
          </a:prstGeom>
          <a:solidFill>
            <a:schemeClr val="bg1">
              <a:alpha val="0"/>
            </a:schemeClr>
          </a:solidFill>
          <a:ln w="9525">
            <a:noFill/>
            <a:miter lim="800000"/>
            <a:headEnd/>
            <a:tailEnd/>
          </a:ln>
        </p:spPr>
        <p:txBody>
          <a:bodyPr wrap="square">
            <a:spAutoFit/>
          </a:bodyPr>
          <a:lstStyle/>
          <a:p>
            <a:pPr>
              <a:lnSpc>
                <a:spcPct val="150000"/>
              </a:lnSpc>
              <a:spcAft>
                <a:spcPts val="1200"/>
              </a:spcAft>
            </a:pPr>
            <a:r>
              <a:rPr lang="en-GB" b="1" dirty="0"/>
              <a:t>Community Foundations Enable Accountable Local Ownership: An Example from Palestine</a:t>
            </a:r>
            <a:r>
              <a:rPr lang="en-US" b="1" dirty="0"/>
              <a:t> </a:t>
            </a:r>
            <a:endParaRPr lang="en-GB" b="1" dirty="0">
              <a:latin typeface="Arial Black" pitchFamily="34" charset="0"/>
            </a:endParaRPr>
          </a:p>
        </p:txBody>
      </p:sp>
      <p:sp>
        <p:nvSpPr>
          <p:cNvPr id="14340" name="Rectangle 14"/>
          <p:cNvSpPr>
            <a:spLocks noChangeArrowheads="1"/>
          </p:cNvSpPr>
          <p:nvPr/>
        </p:nvSpPr>
        <p:spPr bwMode="auto">
          <a:xfrm>
            <a:off x="3319463" y="1758950"/>
            <a:ext cx="5824537" cy="4892675"/>
          </a:xfrm>
          <a:prstGeom prst="rect">
            <a:avLst/>
          </a:prstGeom>
          <a:noFill/>
          <a:ln w="9525">
            <a:noFill/>
            <a:miter lim="800000"/>
            <a:headEnd/>
            <a:tailEnd/>
          </a:ln>
        </p:spPr>
        <p:txBody>
          <a:bodyPr>
            <a:spAutoFit/>
          </a:bodyPr>
          <a:lstStyle/>
          <a:p>
            <a:pPr>
              <a:spcBef>
                <a:spcPts val="600"/>
              </a:spcBef>
            </a:pPr>
            <a:r>
              <a:rPr lang="en-US" sz="1700" b="1" dirty="0">
                <a:solidFill>
                  <a:srgbClr val="0D0D0D"/>
                </a:solidFill>
                <a:latin typeface="Arial Black" pitchFamily="34" charset="0"/>
              </a:rPr>
              <a:t>Background</a:t>
            </a:r>
          </a:p>
          <a:p>
            <a:endParaRPr lang="en-US" sz="1500" dirty="0"/>
          </a:p>
          <a:p>
            <a:pPr>
              <a:lnSpc>
                <a:spcPct val="150000"/>
              </a:lnSpc>
            </a:pPr>
            <a:r>
              <a:rPr lang="en-US" sz="1600" dirty="0"/>
              <a:t>Dependence on donor-driven aid undermines local civil society. NGOs not accountable to local communities lose credibility. Philanthropy and volunteerism are weakened. Resulting passivity and entitlement contribute to poor development outcomes, unsustainable efforts, and waste of resources. In response, Palestinians took initiative to establish </a:t>
            </a:r>
            <a:r>
              <a:rPr lang="en-US" sz="1600" b="1" dirty="0">
                <a:solidFill>
                  <a:srgbClr val="293315"/>
                </a:solidFill>
              </a:rPr>
              <a:t>Dalia Association </a:t>
            </a:r>
            <a:r>
              <a:rPr lang="en-US" sz="1600" dirty="0"/>
              <a:t>to </a:t>
            </a:r>
            <a:r>
              <a:rPr lang="en-US" sz="1600" b="1" dirty="0"/>
              <a:t>reduce dependence on external aid by mobilizing resources under local control, promoting accountability, and catalyzing respect for Palestinian rights</a:t>
            </a:r>
            <a:r>
              <a:rPr lang="en-US" sz="1600" dirty="0"/>
              <a:t> to self-determination in development.</a:t>
            </a:r>
          </a:p>
          <a:p>
            <a:endParaRPr lang="en-US" sz="1000" dirty="0"/>
          </a:p>
          <a:p>
            <a:r>
              <a:rPr lang="en-US" sz="1000" dirty="0"/>
              <a:t/>
            </a:r>
            <a:br>
              <a:rPr lang="en-US" sz="1000" dirty="0"/>
            </a:br>
            <a:r>
              <a:rPr lang="en-US" sz="1000" dirty="0"/>
              <a:t/>
            </a:r>
            <a:br>
              <a:rPr lang="en-US" sz="1000" dirty="0"/>
            </a:br>
            <a:endParaRPr lang="en-GB" sz="1000" dirty="0"/>
          </a:p>
        </p:txBody>
      </p:sp>
      <p:sp>
        <p:nvSpPr>
          <p:cNvPr id="14341" name="TextBox 8"/>
          <p:cNvSpPr txBox="1">
            <a:spLocks noChangeArrowheads="1"/>
          </p:cNvSpPr>
          <p:nvPr/>
        </p:nvSpPr>
        <p:spPr bwMode="auto">
          <a:xfrm>
            <a:off x="8499475" y="6407150"/>
            <a:ext cx="603250" cy="292100"/>
          </a:xfrm>
          <a:prstGeom prst="rect">
            <a:avLst/>
          </a:prstGeom>
          <a:noFill/>
          <a:ln w="9525">
            <a:noFill/>
            <a:miter lim="800000"/>
            <a:headEnd/>
            <a:tailEnd/>
          </a:ln>
        </p:spPr>
        <p:txBody>
          <a:bodyPr>
            <a:spAutoFit/>
          </a:bodyPr>
          <a:lstStyle/>
          <a:p>
            <a:pPr algn="r"/>
            <a:r>
              <a:rPr lang="en-GB" sz="1300" b="1"/>
              <a:t>2/4</a:t>
            </a:r>
            <a:endParaRPr lang="en-US" sz="1300" b="1"/>
          </a:p>
        </p:txBody>
      </p:sp>
      <p:sp>
        <p:nvSpPr>
          <p:cNvPr id="14342" name="Rectangle 9"/>
          <p:cNvSpPr>
            <a:spLocks noChangeArrowheads="1"/>
          </p:cNvSpPr>
          <p:nvPr/>
        </p:nvSpPr>
        <p:spPr bwMode="auto">
          <a:xfrm>
            <a:off x="400050" y="39688"/>
            <a:ext cx="7058025" cy="246062"/>
          </a:xfrm>
          <a:prstGeom prst="rect">
            <a:avLst/>
          </a:prstGeom>
          <a:solidFill>
            <a:schemeClr val="bg1">
              <a:alpha val="0"/>
            </a:schemeClr>
          </a:solidFill>
          <a:ln w="9525">
            <a:noFill/>
            <a:miter lim="800000"/>
            <a:headEnd/>
            <a:tailEnd/>
          </a:ln>
        </p:spPr>
        <p:txBody>
          <a:bodyPr>
            <a:spAutoFit/>
          </a:bodyPr>
          <a:lstStyle/>
          <a:p>
            <a:pPr>
              <a:spcAft>
                <a:spcPts val="1200"/>
              </a:spcAft>
            </a:pPr>
            <a:r>
              <a:rPr lang="en-US" sz="1000" b="1">
                <a:solidFill>
                  <a:schemeClr val="bg1"/>
                </a:solidFill>
                <a:latin typeface="Arial Black" pitchFamily="34" charset="0"/>
              </a:rPr>
              <a:t>HLF4</a:t>
            </a:r>
            <a:r>
              <a:rPr lang="en-US" sz="1000" b="1">
                <a:solidFill>
                  <a:schemeClr val="bg1"/>
                </a:solidFill>
                <a:latin typeface="Calibri" pitchFamily="34" charset="0"/>
              </a:rPr>
              <a:t>  </a:t>
            </a:r>
            <a:r>
              <a:rPr lang="en-US" sz="1000">
                <a:solidFill>
                  <a:schemeClr val="bg1"/>
                </a:solidFill>
                <a:latin typeface="Arial Narrow" pitchFamily="34" charset="0"/>
              </a:rPr>
              <a:t>KNOWLEDGE AND INNOVATION SPACE</a:t>
            </a:r>
            <a:endParaRPr lang="en-GB" sz="1000">
              <a:solidFill>
                <a:schemeClr val="bg1"/>
              </a:solidFill>
              <a:latin typeface="Arial Narrow" pitchFamily="34" charset="0"/>
            </a:endParaRPr>
          </a:p>
        </p:txBody>
      </p:sp>
      <p:pic>
        <p:nvPicPr>
          <p:cNvPr id="14343" name="Picture 10" descr="hlfgraphic black.jpg"/>
          <p:cNvPicPr>
            <a:picLocks noChangeAspect="1"/>
          </p:cNvPicPr>
          <p:nvPr/>
        </p:nvPicPr>
        <p:blipFill>
          <a:blip r:embed="rId4" cstate="print"/>
          <a:srcRect/>
          <a:stretch>
            <a:fillRect/>
          </a:stretch>
        </p:blipFill>
        <p:spPr bwMode="auto">
          <a:xfrm>
            <a:off x="111125" y="19050"/>
            <a:ext cx="304800" cy="28733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p14:dur="300" advClick="0" advTm="30000">
        <p:fade thruBlk="1"/>
      </p:transition>
    </mc:Choice>
    <mc:Fallback>
      <p:transition xmlns:p14="http://schemas.microsoft.com/office/powerpoint/2010/main" advClick="0" advTm="30000">
        <p:fade thruBlk="1"/>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355600"/>
            <a:ext cx="3063875" cy="6502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charset="0"/>
              <a:cs typeface="Arial" charset="0"/>
            </a:endParaRPr>
          </a:p>
        </p:txBody>
      </p:sp>
      <p:sp>
        <p:nvSpPr>
          <p:cNvPr id="15362" name="TextBox 4"/>
          <p:cNvSpPr txBox="1">
            <a:spLocks noChangeArrowheads="1"/>
          </p:cNvSpPr>
          <p:nvPr/>
        </p:nvSpPr>
        <p:spPr bwMode="auto">
          <a:xfrm>
            <a:off x="3143250" y="450850"/>
            <a:ext cx="5761038" cy="5209118"/>
          </a:xfrm>
          <a:prstGeom prst="rect">
            <a:avLst/>
          </a:prstGeom>
          <a:noFill/>
          <a:ln w="9525">
            <a:solidFill>
              <a:srgbClr val="008000"/>
            </a:solidFill>
            <a:miter lim="800000"/>
            <a:headEnd/>
            <a:tailEnd/>
          </a:ln>
        </p:spPr>
        <p:txBody>
          <a:bodyPr>
            <a:spAutoFit/>
          </a:bodyPr>
          <a:lstStyle/>
          <a:p>
            <a:pPr>
              <a:lnSpc>
                <a:spcPct val="150000"/>
              </a:lnSpc>
            </a:pPr>
            <a:r>
              <a:rPr lang="en-US" sz="1700" b="1" dirty="0">
                <a:latin typeface="Arial Black" pitchFamily="34" charset="0"/>
              </a:rPr>
              <a:t>Innovation</a:t>
            </a:r>
          </a:p>
          <a:p>
            <a:pPr eaLnBrk="0" hangingPunct="0">
              <a:lnSpc>
                <a:spcPct val="150000"/>
              </a:lnSpc>
            </a:pPr>
            <a:r>
              <a:rPr lang="en-US" altLang="en-US" sz="1300" dirty="0" smtClean="0">
                <a:solidFill>
                  <a:srgbClr val="6E7E3F"/>
                </a:solidFill>
              </a:rPr>
              <a:t>“</a:t>
            </a:r>
            <a:r>
              <a:rPr lang="en-US" sz="1300" dirty="0">
                <a:solidFill>
                  <a:srgbClr val="6E7E3F"/>
                </a:solidFill>
              </a:rPr>
              <a:t>Women Supporting Women</a:t>
            </a:r>
            <a:r>
              <a:rPr lang="en-US" altLang="en-US" sz="1300" dirty="0">
                <a:solidFill>
                  <a:srgbClr val="6E7E3F"/>
                </a:solidFill>
              </a:rPr>
              <a:t>”</a:t>
            </a:r>
            <a:r>
              <a:rPr lang="en-US" sz="1300" dirty="0">
                <a:solidFill>
                  <a:srgbClr val="6E7E3F"/>
                </a:solidFill>
              </a:rPr>
              <a:t> and </a:t>
            </a:r>
            <a:r>
              <a:rPr lang="en-US" altLang="en-US" sz="1300" dirty="0">
                <a:solidFill>
                  <a:srgbClr val="6E7E3F"/>
                </a:solidFill>
              </a:rPr>
              <a:t>“</a:t>
            </a:r>
            <a:r>
              <a:rPr lang="en-US" sz="1300" dirty="0">
                <a:solidFill>
                  <a:srgbClr val="6E7E3F"/>
                </a:solidFill>
              </a:rPr>
              <a:t>The Village Decides</a:t>
            </a:r>
            <a:r>
              <a:rPr lang="en-US" altLang="en-US" sz="1300" dirty="0">
                <a:solidFill>
                  <a:srgbClr val="6E7E3F"/>
                </a:solidFill>
              </a:rPr>
              <a:t>”</a:t>
            </a:r>
            <a:r>
              <a:rPr lang="en-US" sz="1300" dirty="0">
                <a:solidFill>
                  <a:srgbClr val="6E7E3F"/>
                </a:solidFill>
              </a:rPr>
              <a:t> are two programs using community-controlled </a:t>
            </a:r>
            <a:r>
              <a:rPr lang="en-US" sz="1300" dirty="0" err="1">
                <a:solidFill>
                  <a:srgbClr val="6E7E3F"/>
                </a:solidFill>
              </a:rPr>
              <a:t>grantmaking</a:t>
            </a:r>
            <a:r>
              <a:rPr lang="en-US" sz="1300" dirty="0">
                <a:solidFill>
                  <a:srgbClr val="6E7E3F"/>
                </a:solidFill>
              </a:rPr>
              <a:t> to give </a:t>
            </a:r>
            <a:r>
              <a:rPr lang="en-US" sz="1300" b="1" dirty="0">
                <a:solidFill>
                  <a:srgbClr val="6E7E3F"/>
                </a:solidFill>
              </a:rPr>
              <a:t>control over development resources to the community</a:t>
            </a:r>
            <a:r>
              <a:rPr lang="en-US" sz="1300" dirty="0">
                <a:solidFill>
                  <a:srgbClr val="6E7E3F"/>
                </a:solidFill>
              </a:rPr>
              <a:t>, but ensuring democratic decision-making, strategic thinking, and accountability.</a:t>
            </a:r>
          </a:p>
          <a:p>
            <a:pPr eaLnBrk="0" hangingPunct="0">
              <a:lnSpc>
                <a:spcPct val="150000"/>
              </a:lnSpc>
            </a:pPr>
            <a:r>
              <a:rPr lang="en-US" sz="1300" dirty="0">
                <a:solidFill>
                  <a:srgbClr val="6E7E3F"/>
                </a:solidFill>
              </a:rPr>
              <a:t> </a:t>
            </a:r>
          </a:p>
          <a:p>
            <a:pPr eaLnBrk="0" hangingPunct="0">
              <a:lnSpc>
                <a:spcPct val="150000"/>
              </a:lnSpc>
            </a:pPr>
            <a:r>
              <a:rPr lang="en-US" sz="1300" dirty="0">
                <a:solidFill>
                  <a:srgbClr val="6E7E3F"/>
                </a:solidFill>
              </a:rPr>
              <a:t>Villages set up </a:t>
            </a:r>
            <a:r>
              <a:rPr lang="en-US" altLang="en-US" sz="1300" dirty="0">
                <a:solidFill>
                  <a:srgbClr val="6E7E3F"/>
                </a:solidFill>
              </a:rPr>
              <a:t>“</a:t>
            </a:r>
            <a:r>
              <a:rPr lang="en-US" sz="1300" dirty="0">
                <a:solidFill>
                  <a:srgbClr val="6E7E3F"/>
                </a:solidFill>
              </a:rPr>
              <a:t>village funds</a:t>
            </a:r>
            <a:r>
              <a:rPr lang="en-US" altLang="en-US" sz="1300" dirty="0">
                <a:solidFill>
                  <a:srgbClr val="6E7E3F"/>
                </a:solidFill>
              </a:rPr>
              <a:t>”</a:t>
            </a:r>
            <a:r>
              <a:rPr lang="en-US" sz="1300" dirty="0">
                <a:solidFill>
                  <a:srgbClr val="6E7E3F"/>
                </a:solidFill>
              </a:rPr>
              <a:t> and invite locals and </a:t>
            </a:r>
            <a:r>
              <a:rPr lang="en-US" sz="1300" dirty="0" err="1">
                <a:solidFill>
                  <a:srgbClr val="6E7E3F"/>
                </a:solidFill>
              </a:rPr>
              <a:t>diaspora</a:t>
            </a:r>
            <a:r>
              <a:rPr lang="en-US" sz="1300" dirty="0">
                <a:solidFill>
                  <a:srgbClr val="6E7E3F"/>
                </a:solidFill>
              </a:rPr>
              <a:t> from the village to contribute thus </a:t>
            </a:r>
            <a:r>
              <a:rPr lang="en-US" sz="1300" b="1" dirty="0">
                <a:solidFill>
                  <a:srgbClr val="6E7E3F"/>
                </a:solidFill>
              </a:rPr>
              <a:t>mobilizing sustainable resources, strengthening long-term ties, and increasing local initiative and trust</a:t>
            </a:r>
            <a:r>
              <a:rPr lang="en-US" sz="1300" dirty="0">
                <a:solidFill>
                  <a:srgbClr val="6E7E3F"/>
                </a:solidFill>
              </a:rPr>
              <a:t>. Companies also set up </a:t>
            </a:r>
            <a:r>
              <a:rPr lang="en-US" altLang="en-US" sz="1300" dirty="0">
                <a:solidFill>
                  <a:srgbClr val="6E7E3F"/>
                </a:solidFill>
              </a:rPr>
              <a:t>“</a:t>
            </a:r>
            <a:r>
              <a:rPr lang="en-US" sz="1300" dirty="0">
                <a:solidFill>
                  <a:srgbClr val="6E7E3F"/>
                </a:solidFill>
              </a:rPr>
              <a:t>company funds</a:t>
            </a:r>
            <a:r>
              <a:rPr lang="en-US" altLang="en-US" sz="1300" dirty="0">
                <a:solidFill>
                  <a:srgbClr val="6E7E3F"/>
                </a:solidFill>
              </a:rPr>
              <a:t>”</a:t>
            </a:r>
            <a:r>
              <a:rPr lang="en-US" sz="1300" dirty="0">
                <a:solidFill>
                  <a:srgbClr val="6E7E3F"/>
                </a:solidFill>
              </a:rPr>
              <a:t> to outsource their corporate philanthropy programs, no matter how small or large.</a:t>
            </a:r>
          </a:p>
          <a:p>
            <a:pPr eaLnBrk="0" hangingPunct="0">
              <a:lnSpc>
                <a:spcPct val="150000"/>
              </a:lnSpc>
            </a:pPr>
            <a:r>
              <a:rPr lang="en-US" sz="1300" dirty="0">
                <a:solidFill>
                  <a:srgbClr val="6E7E3F"/>
                </a:solidFill>
              </a:rPr>
              <a:t> </a:t>
            </a:r>
          </a:p>
          <a:p>
            <a:pPr eaLnBrk="0" hangingPunct="0">
              <a:lnSpc>
                <a:spcPct val="150000"/>
              </a:lnSpc>
            </a:pPr>
            <a:r>
              <a:rPr lang="en-US" sz="1300" dirty="0">
                <a:solidFill>
                  <a:srgbClr val="6E7E3F"/>
                </a:solidFill>
              </a:rPr>
              <a:t>Civil society activists engage with international NGOs and donors to explore problems and find </a:t>
            </a:r>
            <a:r>
              <a:rPr lang="en-US" sz="1300" b="1" dirty="0">
                <a:solidFill>
                  <a:srgbClr val="6E7E3F"/>
                </a:solidFill>
              </a:rPr>
              <a:t>mechanisms to improve realization of rights, use of funds, and developmental impact in the international aid system.</a:t>
            </a:r>
            <a:endParaRPr lang="en-US" sz="1300" dirty="0">
              <a:solidFill>
                <a:srgbClr val="6E7E3F"/>
              </a:solidFill>
            </a:endParaRPr>
          </a:p>
          <a:p>
            <a:r>
              <a:rPr lang="en-US" sz="1400" dirty="0">
                <a:solidFill>
                  <a:srgbClr val="6E7E3F"/>
                </a:solidFill>
              </a:rPr>
              <a:t/>
            </a:r>
            <a:br>
              <a:rPr lang="en-US" sz="1400" dirty="0">
                <a:solidFill>
                  <a:srgbClr val="6E7E3F"/>
                </a:solidFill>
              </a:rPr>
            </a:br>
            <a:r>
              <a:rPr lang="en-US" sz="1000" dirty="0">
                <a:solidFill>
                  <a:srgbClr val="6E7E3F"/>
                </a:solidFill>
              </a:rPr>
              <a:t/>
            </a:r>
            <a:br>
              <a:rPr lang="en-US" sz="1000" dirty="0">
                <a:solidFill>
                  <a:srgbClr val="6E7E3F"/>
                </a:solidFill>
              </a:rPr>
            </a:br>
            <a:endParaRPr lang="en-GB" sz="1000" dirty="0">
              <a:solidFill>
                <a:srgbClr val="6E7E3F"/>
              </a:solidFill>
              <a:latin typeface="Calibri" pitchFamily="34" charset="0"/>
            </a:endParaRPr>
          </a:p>
        </p:txBody>
      </p:sp>
      <p:sp>
        <p:nvSpPr>
          <p:cNvPr id="15363" name="Rectangle 5"/>
          <p:cNvSpPr>
            <a:spLocks noChangeArrowheads="1"/>
          </p:cNvSpPr>
          <p:nvPr/>
        </p:nvSpPr>
        <p:spPr bwMode="auto">
          <a:xfrm>
            <a:off x="160338" y="450850"/>
            <a:ext cx="2698750" cy="5724525"/>
          </a:xfrm>
          <a:prstGeom prst="rect">
            <a:avLst/>
          </a:prstGeom>
          <a:noFill/>
          <a:ln w="9525">
            <a:noFill/>
            <a:miter lim="800000"/>
            <a:headEnd/>
            <a:tailEnd/>
          </a:ln>
        </p:spPr>
        <p:txBody>
          <a:bodyPr>
            <a:spAutoFit/>
          </a:bodyPr>
          <a:lstStyle/>
          <a:p>
            <a:r>
              <a:rPr lang="en-US" sz="1700" b="1" dirty="0">
                <a:solidFill>
                  <a:schemeClr val="bg1"/>
                </a:solidFill>
                <a:latin typeface="Arial Black" pitchFamily="34" charset="0"/>
              </a:rPr>
              <a:t>Objectives</a:t>
            </a:r>
            <a:r>
              <a:rPr lang="en-US" sz="1300" b="1" dirty="0">
                <a:solidFill>
                  <a:schemeClr val="bg1"/>
                </a:solidFill>
              </a:rPr>
              <a:t> </a:t>
            </a:r>
            <a:r>
              <a:rPr lang="en-US" sz="1300" dirty="0">
                <a:solidFill>
                  <a:schemeClr val="bg1"/>
                </a:solidFill>
              </a:rPr>
              <a:t/>
            </a:r>
            <a:br>
              <a:rPr lang="en-US" sz="1300" dirty="0">
                <a:solidFill>
                  <a:schemeClr val="bg1"/>
                </a:solidFill>
              </a:rPr>
            </a:br>
            <a:endParaRPr lang="en-US" sz="1300" dirty="0">
              <a:solidFill>
                <a:schemeClr val="bg1"/>
              </a:solidFill>
            </a:endParaRPr>
          </a:p>
          <a:p>
            <a:r>
              <a:rPr lang="en-GB" sz="1400" dirty="0">
                <a:solidFill>
                  <a:schemeClr val="bg1"/>
                </a:solidFill>
              </a:rPr>
              <a:t>1-Offer small, community-controlled grants that increase the democracy, transparency, accountability, and professionalism of local initiatives.</a:t>
            </a:r>
            <a:endParaRPr lang="en-US" sz="1400" dirty="0">
              <a:solidFill>
                <a:schemeClr val="bg1"/>
              </a:solidFill>
            </a:endParaRPr>
          </a:p>
          <a:p>
            <a:endParaRPr lang="en-US" sz="1400" dirty="0">
              <a:solidFill>
                <a:schemeClr val="bg1"/>
              </a:solidFill>
            </a:endParaRPr>
          </a:p>
          <a:p>
            <a:r>
              <a:rPr lang="en-GB" sz="1400" dirty="0">
                <a:solidFill>
                  <a:schemeClr val="bg1"/>
                </a:solidFill>
              </a:rPr>
              <a:t>2-Link people with resources in ways that increase the flexibility and innovation of local initiatives.</a:t>
            </a:r>
          </a:p>
          <a:p>
            <a:endParaRPr lang="en-US" sz="1400" dirty="0">
              <a:solidFill>
                <a:schemeClr val="bg1"/>
              </a:solidFill>
            </a:endParaRPr>
          </a:p>
          <a:p>
            <a:r>
              <a:rPr lang="en-GB" sz="1400" dirty="0">
                <a:solidFill>
                  <a:schemeClr val="bg1"/>
                </a:solidFill>
              </a:rPr>
              <a:t>3-Encourage giving by locals, companies, and </a:t>
            </a:r>
            <a:r>
              <a:rPr lang="en-GB" sz="1400" dirty="0" err="1" smtClean="0">
                <a:solidFill>
                  <a:schemeClr val="bg1"/>
                </a:solidFill>
              </a:rPr>
              <a:t>diaspora</a:t>
            </a:r>
            <a:r>
              <a:rPr lang="en-GB" sz="1400" dirty="0" smtClean="0">
                <a:solidFill>
                  <a:schemeClr val="bg1"/>
                </a:solidFill>
              </a:rPr>
              <a:t> </a:t>
            </a:r>
            <a:r>
              <a:rPr lang="en-GB" sz="1400" dirty="0">
                <a:solidFill>
                  <a:schemeClr val="bg1"/>
                </a:solidFill>
              </a:rPr>
              <a:t>Palestinians and create systems that make giving easier, more trustworthy, and more sustainable.</a:t>
            </a:r>
          </a:p>
          <a:p>
            <a:endParaRPr lang="en-US" sz="1400" dirty="0">
              <a:solidFill>
                <a:schemeClr val="bg1"/>
              </a:solidFill>
            </a:endParaRPr>
          </a:p>
          <a:p>
            <a:r>
              <a:rPr lang="en-GB" sz="1400" dirty="0">
                <a:solidFill>
                  <a:schemeClr val="bg1"/>
                </a:solidFill>
              </a:rPr>
              <a:t>4-Advocate for systemic change in the international aid system so that it respects Palestinian rights and responds to local priorities.</a:t>
            </a:r>
            <a:endParaRPr lang="en-US" sz="1400" dirty="0">
              <a:solidFill>
                <a:schemeClr val="bg1"/>
              </a:solidFill>
            </a:endParaRPr>
          </a:p>
        </p:txBody>
      </p:sp>
      <p:sp>
        <p:nvSpPr>
          <p:cNvPr id="15" name="Rectangle 14"/>
          <p:cNvSpPr/>
          <p:nvPr/>
        </p:nvSpPr>
        <p:spPr>
          <a:xfrm>
            <a:off x="0" y="-26988"/>
            <a:ext cx="9144000" cy="3841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charset="0"/>
              <a:cs typeface="Arial" charset="0"/>
            </a:endParaRPr>
          </a:p>
        </p:txBody>
      </p:sp>
      <p:sp>
        <p:nvSpPr>
          <p:cNvPr id="15365" name="TextBox 9"/>
          <p:cNvSpPr txBox="1">
            <a:spLocks noChangeArrowheads="1"/>
          </p:cNvSpPr>
          <p:nvPr/>
        </p:nvSpPr>
        <p:spPr bwMode="auto">
          <a:xfrm>
            <a:off x="8499475" y="6407150"/>
            <a:ext cx="603250" cy="292100"/>
          </a:xfrm>
          <a:prstGeom prst="rect">
            <a:avLst/>
          </a:prstGeom>
          <a:noFill/>
          <a:ln w="9525">
            <a:noFill/>
            <a:miter lim="800000"/>
            <a:headEnd/>
            <a:tailEnd/>
          </a:ln>
        </p:spPr>
        <p:txBody>
          <a:bodyPr>
            <a:spAutoFit/>
          </a:bodyPr>
          <a:lstStyle/>
          <a:p>
            <a:pPr algn="r"/>
            <a:r>
              <a:rPr lang="en-GB" sz="1300" b="1"/>
              <a:t>3/4</a:t>
            </a:r>
            <a:endParaRPr lang="en-US" sz="1300" b="1"/>
          </a:p>
        </p:txBody>
      </p:sp>
      <p:sp>
        <p:nvSpPr>
          <p:cNvPr id="15366" name="Rectangle 10"/>
          <p:cNvSpPr>
            <a:spLocks noChangeArrowheads="1"/>
          </p:cNvSpPr>
          <p:nvPr/>
        </p:nvSpPr>
        <p:spPr bwMode="auto">
          <a:xfrm>
            <a:off x="400050" y="57150"/>
            <a:ext cx="7058025" cy="246063"/>
          </a:xfrm>
          <a:prstGeom prst="rect">
            <a:avLst/>
          </a:prstGeom>
          <a:solidFill>
            <a:schemeClr val="bg1">
              <a:alpha val="0"/>
            </a:schemeClr>
          </a:solidFill>
          <a:ln w="9525">
            <a:noFill/>
            <a:miter lim="800000"/>
            <a:headEnd/>
            <a:tailEnd/>
          </a:ln>
        </p:spPr>
        <p:txBody>
          <a:bodyPr>
            <a:spAutoFit/>
          </a:bodyPr>
          <a:lstStyle/>
          <a:p>
            <a:pPr>
              <a:spcAft>
                <a:spcPts val="1200"/>
              </a:spcAft>
            </a:pPr>
            <a:r>
              <a:rPr lang="en-US" sz="1000" b="1">
                <a:solidFill>
                  <a:schemeClr val="bg1"/>
                </a:solidFill>
                <a:latin typeface="Arial Black" pitchFamily="34" charset="0"/>
              </a:rPr>
              <a:t>HLF4</a:t>
            </a:r>
            <a:r>
              <a:rPr lang="en-US" sz="1000" b="1">
                <a:solidFill>
                  <a:schemeClr val="bg1"/>
                </a:solidFill>
                <a:latin typeface="Calibri" pitchFamily="34" charset="0"/>
              </a:rPr>
              <a:t>  </a:t>
            </a:r>
            <a:r>
              <a:rPr lang="en-US" sz="1000">
                <a:solidFill>
                  <a:schemeClr val="bg1"/>
                </a:solidFill>
                <a:latin typeface="Arial Narrow" pitchFamily="34" charset="0"/>
              </a:rPr>
              <a:t>KNOWLEDGE AND INNOVATION SPACE</a:t>
            </a:r>
            <a:endParaRPr lang="en-GB" sz="1000">
              <a:solidFill>
                <a:schemeClr val="bg1"/>
              </a:solidFill>
              <a:latin typeface="Arial Narrow" pitchFamily="34" charset="0"/>
            </a:endParaRPr>
          </a:p>
        </p:txBody>
      </p:sp>
      <p:pic>
        <p:nvPicPr>
          <p:cNvPr id="15367" name="Picture 17" descr="hlfgraphic black.jpg"/>
          <p:cNvPicPr>
            <a:picLocks noChangeAspect="1"/>
          </p:cNvPicPr>
          <p:nvPr/>
        </p:nvPicPr>
        <p:blipFill>
          <a:blip r:embed="rId3" cstate="print"/>
          <a:srcRect/>
          <a:stretch>
            <a:fillRect/>
          </a:stretch>
        </p:blipFill>
        <p:spPr bwMode="auto">
          <a:xfrm>
            <a:off x="111125" y="19050"/>
            <a:ext cx="304800" cy="287338"/>
          </a:xfrm>
          <a:prstGeom prst="rect">
            <a:avLst/>
          </a:prstGeom>
          <a:noFill/>
          <a:ln w="9525">
            <a:noFill/>
            <a:miter lim="800000"/>
            <a:headEnd/>
            <a:tailEnd/>
          </a:ln>
        </p:spPr>
      </p:pic>
      <p:pic>
        <p:nvPicPr>
          <p:cNvPr id="15368" name="Picture 1" descr="general04.jpg"/>
          <p:cNvPicPr>
            <a:picLocks noChangeAspect="1"/>
          </p:cNvPicPr>
          <p:nvPr/>
        </p:nvPicPr>
        <p:blipFill>
          <a:blip r:embed="rId4" cstate="print"/>
          <a:srcRect/>
          <a:stretch>
            <a:fillRect/>
          </a:stretch>
        </p:blipFill>
        <p:spPr bwMode="auto">
          <a:xfrm>
            <a:off x="6450013" y="5508625"/>
            <a:ext cx="900112" cy="1349375"/>
          </a:xfrm>
          <a:prstGeom prst="rect">
            <a:avLst/>
          </a:prstGeom>
          <a:noFill/>
          <a:ln w="9525">
            <a:solidFill>
              <a:srgbClr val="008000"/>
            </a:solidFill>
            <a:miter lim="800000"/>
            <a:headEnd/>
            <a:tailEnd/>
          </a:ln>
        </p:spPr>
      </p:pic>
      <p:pic>
        <p:nvPicPr>
          <p:cNvPr id="15369" name="Picture 2" descr="general11.jpg"/>
          <p:cNvPicPr>
            <a:picLocks noChangeAspect="1"/>
          </p:cNvPicPr>
          <p:nvPr/>
        </p:nvPicPr>
        <p:blipFill>
          <a:blip r:embed="rId5" cstate="print"/>
          <a:srcRect/>
          <a:stretch>
            <a:fillRect/>
          </a:stretch>
        </p:blipFill>
        <p:spPr bwMode="auto">
          <a:xfrm>
            <a:off x="7542213" y="5508625"/>
            <a:ext cx="900112" cy="1349375"/>
          </a:xfrm>
          <a:prstGeom prst="rect">
            <a:avLst/>
          </a:prstGeom>
          <a:noFill/>
          <a:ln w="9525">
            <a:solidFill>
              <a:srgbClr val="008000"/>
            </a:solidFill>
            <a:miter lim="800000"/>
            <a:headEnd/>
            <a:tailEnd/>
          </a:ln>
        </p:spPr>
      </p:pic>
      <p:pic>
        <p:nvPicPr>
          <p:cNvPr id="15370" name="Picture 4" descr="edu07.jpg"/>
          <p:cNvPicPr>
            <a:picLocks noChangeAspect="1"/>
          </p:cNvPicPr>
          <p:nvPr/>
        </p:nvPicPr>
        <p:blipFill>
          <a:blip r:embed="rId6" cstate="print"/>
          <a:srcRect/>
          <a:stretch>
            <a:fillRect/>
          </a:stretch>
        </p:blipFill>
        <p:spPr bwMode="auto">
          <a:xfrm>
            <a:off x="5372100" y="5502275"/>
            <a:ext cx="903288" cy="1355725"/>
          </a:xfrm>
          <a:prstGeom prst="rect">
            <a:avLst/>
          </a:prstGeom>
          <a:noFill/>
          <a:ln w="9525">
            <a:solidFill>
              <a:srgbClr val="008000"/>
            </a:solid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900" advClick="0" advTm="90000">
        <p:fade thruBlk="1"/>
      </p:transition>
    </mc:Choice>
    <mc:Fallback>
      <p:transition xmlns:p14="http://schemas.microsoft.com/office/powerpoint/2010/main" spd="slow" advClick="0" advTm="90000">
        <p:fade thruBlk="1"/>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503238" y="585788"/>
            <a:ext cx="8342312" cy="6026150"/>
          </a:xfrm>
          <a:prstGeom prst="rect">
            <a:avLst/>
          </a:prstGeom>
          <a:noFill/>
          <a:ln w="9525">
            <a:noFill/>
            <a:miter lim="800000"/>
            <a:headEnd/>
            <a:tailEnd/>
          </a:ln>
        </p:spPr>
        <p:txBody>
          <a:bodyPr>
            <a:spAutoFit/>
          </a:bodyPr>
          <a:lstStyle/>
          <a:p>
            <a:pPr>
              <a:lnSpc>
                <a:spcPct val="150000"/>
              </a:lnSpc>
            </a:pPr>
            <a:r>
              <a:rPr lang="en-US" sz="1700" b="1">
                <a:solidFill>
                  <a:srgbClr val="000000"/>
                </a:solidFill>
                <a:latin typeface="Arial Black" pitchFamily="34" charset="0"/>
              </a:rPr>
              <a:t>Results </a:t>
            </a:r>
            <a:r>
              <a:rPr lang="en-US" sz="1700"/>
              <a:t/>
            </a:r>
            <a:br>
              <a:rPr lang="en-US" sz="1700"/>
            </a:br>
            <a:r>
              <a:rPr lang="en-US" sz="1600"/>
              <a:t>• Local civil society is empowered.</a:t>
            </a:r>
          </a:p>
          <a:p>
            <a:pPr>
              <a:lnSpc>
                <a:spcPct val="150000"/>
              </a:lnSpc>
            </a:pPr>
            <a:r>
              <a:rPr lang="en-US" sz="1600"/>
              <a:t>• Initiatives address local priorities and utilize local capacities.</a:t>
            </a:r>
          </a:p>
          <a:p>
            <a:pPr>
              <a:lnSpc>
                <a:spcPct val="150000"/>
              </a:lnSpc>
            </a:pPr>
            <a:r>
              <a:rPr lang="en-US" sz="1600"/>
              <a:t>• Local actors are held accountable by their own communities.</a:t>
            </a:r>
          </a:p>
          <a:p>
            <a:pPr>
              <a:lnSpc>
                <a:spcPct val="150000"/>
              </a:lnSpc>
            </a:pPr>
            <a:r>
              <a:rPr lang="en-US" sz="1600"/>
              <a:t>• International actors are held accountable for following best practices.</a:t>
            </a:r>
          </a:p>
          <a:p>
            <a:pPr>
              <a:lnSpc>
                <a:spcPct val="150000"/>
              </a:lnSpc>
            </a:pPr>
            <a:r>
              <a:rPr lang="en-US" sz="1600"/>
              <a:t>• Local people see themselves as givers and trust local philanthropic systems.</a:t>
            </a:r>
          </a:p>
          <a:p>
            <a:pPr>
              <a:lnSpc>
                <a:spcPct val="150000"/>
              </a:lnSpc>
            </a:pPr>
            <a:r>
              <a:rPr lang="en-US" sz="1600"/>
              <a:t>• Institutions donate because they understand their role in development.</a:t>
            </a:r>
          </a:p>
          <a:p>
            <a:pPr>
              <a:lnSpc>
                <a:spcPct val="150000"/>
              </a:lnSpc>
            </a:pPr>
            <a:r>
              <a:rPr lang="en-US" sz="1600"/>
              <a:t>• The local systems and leaders are strengthened.</a:t>
            </a:r>
          </a:p>
          <a:p>
            <a:pPr>
              <a:lnSpc>
                <a:spcPct val="150000"/>
              </a:lnSpc>
            </a:pPr>
            <a:r>
              <a:rPr lang="en-US" sz="1600"/>
              <a:t>• Rights are enhanced.</a:t>
            </a:r>
          </a:p>
          <a:p>
            <a:pPr>
              <a:lnSpc>
                <a:spcPct val="150000"/>
              </a:lnSpc>
            </a:pPr>
            <a:endParaRPr lang="en-US" sz="1600" b="1"/>
          </a:p>
          <a:p>
            <a:pPr>
              <a:lnSpc>
                <a:spcPct val="150000"/>
              </a:lnSpc>
            </a:pPr>
            <a:r>
              <a:rPr lang="en-US" sz="1700" b="1">
                <a:solidFill>
                  <a:srgbClr val="000000"/>
                </a:solidFill>
                <a:latin typeface="Arial Black" pitchFamily="34" charset="0"/>
              </a:rPr>
              <a:t>Applicability</a:t>
            </a:r>
            <a:r>
              <a:rPr lang="en-US" sz="1700"/>
              <a:t/>
            </a:r>
            <a:br>
              <a:rPr lang="en-US" sz="1700"/>
            </a:br>
            <a:r>
              <a:rPr lang="en-GB" sz="1600"/>
              <a:t>Community foundations can grow organically and/or replicate. They are spreading across the developing world and can share best practices in philanthropy development, community accountability, and continuous improvement of international aid outcomes. Partnerships between community foundations and international aid actors can strengthen the value of international contributions to development</a:t>
            </a:r>
            <a:r>
              <a:rPr lang="en-US" sz="1600"/>
              <a:t>.</a:t>
            </a:r>
          </a:p>
        </p:txBody>
      </p:sp>
      <p:sp>
        <p:nvSpPr>
          <p:cNvPr id="11" name="Rectangle 10"/>
          <p:cNvSpPr/>
          <p:nvPr/>
        </p:nvSpPr>
        <p:spPr>
          <a:xfrm>
            <a:off x="0" y="-26988"/>
            <a:ext cx="9144000" cy="3841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charset="0"/>
              <a:cs typeface="Arial" charset="0"/>
            </a:endParaRPr>
          </a:p>
        </p:txBody>
      </p:sp>
      <p:sp>
        <p:nvSpPr>
          <p:cNvPr id="16388" name="TextBox 8"/>
          <p:cNvSpPr txBox="1">
            <a:spLocks noChangeArrowheads="1"/>
          </p:cNvSpPr>
          <p:nvPr/>
        </p:nvSpPr>
        <p:spPr bwMode="auto">
          <a:xfrm>
            <a:off x="8499475" y="6407150"/>
            <a:ext cx="603250" cy="292100"/>
          </a:xfrm>
          <a:prstGeom prst="rect">
            <a:avLst/>
          </a:prstGeom>
          <a:noFill/>
          <a:ln w="9525">
            <a:noFill/>
            <a:miter lim="800000"/>
            <a:headEnd/>
            <a:tailEnd/>
          </a:ln>
        </p:spPr>
        <p:txBody>
          <a:bodyPr>
            <a:spAutoFit/>
          </a:bodyPr>
          <a:lstStyle/>
          <a:p>
            <a:pPr algn="r"/>
            <a:r>
              <a:rPr lang="en-GB" sz="1300" b="1"/>
              <a:t>4/4</a:t>
            </a:r>
            <a:endParaRPr lang="en-US" sz="1300" b="1"/>
          </a:p>
        </p:txBody>
      </p:sp>
      <p:sp>
        <p:nvSpPr>
          <p:cNvPr id="16389" name="Rectangle 9"/>
          <p:cNvSpPr>
            <a:spLocks noChangeArrowheads="1"/>
          </p:cNvSpPr>
          <p:nvPr/>
        </p:nvSpPr>
        <p:spPr bwMode="auto">
          <a:xfrm>
            <a:off x="400050" y="57150"/>
            <a:ext cx="7058025" cy="246063"/>
          </a:xfrm>
          <a:prstGeom prst="rect">
            <a:avLst/>
          </a:prstGeom>
          <a:solidFill>
            <a:schemeClr val="bg1">
              <a:alpha val="0"/>
            </a:schemeClr>
          </a:solidFill>
          <a:ln w="9525">
            <a:noFill/>
            <a:miter lim="800000"/>
            <a:headEnd/>
            <a:tailEnd/>
          </a:ln>
        </p:spPr>
        <p:txBody>
          <a:bodyPr>
            <a:spAutoFit/>
          </a:bodyPr>
          <a:lstStyle/>
          <a:p>
            <a:pPr>
              <a:spcAft>
                <a:spcPts val="1200"/>
              </a:spcAft>
            </a:pPr>
            <a:r>
              <a:rPr lang="en-US" sz="1000" b="1">
                <a:solidFill>
                  <a:schemeClr val="bg1"/>
                </a:solidFill>
                <a:latin typeface="Arial Black" pitchFamily="34" charset="0"/>
              </a:rPr>
              <a:t>HLF4</a:t>
            </a:r>
            <a:r>
              <a:rPr lang="en-US" sz="1000" b="1">
                <a:solidFill>
                  <a:schemeClr val="bg1"/>
                </a:solidFill>
                <a:latin typeface="Calibri" pitchFamily="34" charset="0"/>
              </a:rPr>
              <a:t>  </a:t>
            </a:r>
            <a:r>
              <a:rPr lang="en-US" sz="1000">
                <a:solidFill>
                  <a:schemeClr val="bg1"/>
                </a:solidFill>
                <a:latin typeface="Arial Narrow" pitchFamily="34" charset="0"/>
              </a:rPr>
              <a:t>KNOWLEDGE AND INNOVATION SPACE</a:t>
            </a:r>
            <a:endParaRPr lang="en-GB" sz="1000">
              <a:solidFill>
                <a:schemeClr val="bg1"/>
              </a:solidFill>
              <a:latin typeface="Arial Narrow" pitchFamily="34" charset="0"/>
            </a:endParaRPr>
          </a:p>
        </p:txBody>
      </p:sp>
      <p:pic>
        <p:nvPicPr>
          <p:cNvPr id="16390" name="Picture 14" descr="hlfgraphic black.jpg"/>
          <p:cNvPicPr>
            <a:picLocks noChangeAspect="1"/>
          </p:cNvPicPr>
          <p:nvPr/>
        </p:nvPicPr>
        <p:blipFill>
          <a:blip r:embed="rId4" cstate="print"/>
          <a:srcRect/>
          <a:stretch>
            <a:fillRect/>
          </a:stretch>
        </p:blipFill>
        <p:spPr bwMode="auto">
          <a:xfrm>
            <a:off x="111125" y="19050"/>
            <a:ext cx="304800" cy="28733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p14:dur="400" advClick="0" advTm="40000">
        <p:fade thruBlk="1"/>
      </p:transition>
    </mc:Choice>
    <mc:Fallback>
      <p:transition xmlns:p14="http://schemas.microsoft.com/office/powerpoint/2010/main" advClick="0" advTm="40000">
        <p:fade thruBlk="1"/>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aliaBusanEpo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DaliaBusanEposter</Template>
  <TotalTime>59</TotalTime>
  <Words>221</Words>
  <Application>Microsoft Macintosh PowerPoint</Application>
  <PresentationFormat>On-screen Show (4:3)</PresentationFormat>
  <Paragraphs>63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DaliaBusanEposter</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fateen</dc:creator>
  <cp:lastModifiedBy>Nora Murad</cp:lastModifiedBy>
  <cp:revision>6</cp:revision>
  <dcterms:created xsi:type="dcterms:W3CDTF">2011-09-30T08:16:53Z</dcterms:created>
  <dcterms:modified xsi:type="dcterms:W3CDTF">2011-10-28T18:08:28Z</dcterms:modified>
</cp:coreProperties>
</file>